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8" d="100"/>
          <a:sy n="158" d="100"/>
        </p:scale>
        <p:origin x="36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16T09:15:08.801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6389.9541"/>
      <inkml:brushProperty name="anchorY" value="1370.04565"/>
      <inkml:brushProperty name="scaleFactor" value="0.5"/>
    </inkml:brush>
  </inkml:definitions>
  <inkml:trace contextRef="#ctx0" brushRef="#br0">0 0,'0'0,"3"0,-1 0,5 0,1 0,5 0,1 0,2 0,0 0,2 0,-1 0,-3 0,0 0,-1 0,2 0,-1 0,2 0,0 0,-3 0,1 0,-1 0,1 0,1 0,-3 0,1 0,0 0,-3 0,2 0,0 0,2 0,-2 0,-1 0,3 0,-1 0,-2 0,1 0,1 0,1 0,1 0,1 0,0 0,1 0,-1 0,-3 0,1 0,-1 0,-2 0,1 0,-1 0,3 0,1 0,1 0,-3 0,0 0,1 0,-1 0,3 0,-1 0,1 0,0 0,2 0,-2 0,2 0,-2 0,1 0,0 0,0 0,-1 0,2 0,-2 0,1 0,-3 0,-1 0,1 0,-1 0,-2 0,1 0,0 0,3 0,-1 0,2 0,0 0,1 0,0 0,0 0,-3 0,-1 0,1 0,0 0,1 0,-3 0,0 0,-3 0,2 0,0 0,2 0,1 0,2 0,-1 0,-2 0,1 0,-3 0,0 0,1 0,0 0,3 0,-3 0,0 0,2 0,-1 0,3 0,-1 0,-3 0,2 0,-2 0,3 0,-2 0,-2 0,3 0,-1 0,2 0,-2 0,-1 0,1 0,1 0,1 0,0 0,2 0,-4 0,0 0,1 0,0 0,-3 0,1 0,0 0,3 0,-1 0,-2 0,1 0,0 0,2 0,-3 0,0 0,1 0,0 0,-2 0,2 0,-1 0,2 0,1 0,1 0,0 0,1 0,-1 0,2 0,-2 0,2 0,-2 0,2 0,-2 0,1 0,0 0,0 0,-1 0,1 0,0 0,0 0,-1 0,2 0,-2 0,1 0,-1 0,2 0,-2 0,1 0,-1 0,2 0,-2 0,1 0,-1 0,2 0,-2 0,1 0,0 0,0 0,-1 0,2 0,-2 0,1 0,0 0,0 0,-1 0,2 0,-2 0,1 0,-1 0,2 0,-2 0,1 0,-1 0,2 0,-2 0,1 0,-1 0,-3 0,-3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16T09:15:24.205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10193.7832"/>
      <inkml:brushProperty name="anchorY" value="523.37866"/>
      <inkml:brushProperty name="scaleFactor" value="0.5"/>
    </inkml:brush>
  </inkml:definitions>
  <inkml:trace contextRef="#ctx0" brushRef="#br0">2862 1,'0'0,"-1"0,-7 0,-1 0,0 0,-3 0,0 0,-3 0,0 0,3 0,-2 0,1 0,2 0,-1 0,0 0,-2 0,0 0,-2 0,0 0,-1 0,3 0,1 0,-1 0,0 0,-1 0,2 0,1 0,-2 0,1 0,2 0,-1 0,0 0,-3 0,1 0,-2 0,2 0,2 0,-2 0,0 0,-1 0,2 0,1 0,-2 0,3 0,0 0,-1 0,1 0,1 0,-2 0,-1 0,3 0,-3 0,1 0,-3 0,1 0,-3 0,4 0,0 0,-1 0,0 0,-1 0,0 0,-1 0,2 0,1 0,-1 0,1 0,-3 0,1 0,-1 0,0 0,-2 0,2 0,-1 0,0 0,0 0,3 0,1 0,-1 0,1 0,-2 0,0 0,-2 0,1 0,-1 0,1 0,3 0,-1 0,1 0,-2 0,1 0,-2 0,0 0,3 0,-1 0,1 0,-1 0,1 0,2 0,-3 0,1 0,-2 0,0 0,-2 0,4 0,0 0,-1 0,0 0,-1 0,0 0,-2 0,2 0,-3 0,2 0,-2 0,2 0,-1 0,0 0,0 0,1 0,-2 0,2 0,-1 0,0 0,0 0,1 0,-2 0,2 0,-1 0,1 0,-2 0,2 0,-1 0,1 0,-2 0,2 0,-1 0,1 0,3 0,-1 0,1 0,-2 0,1 0,-2 0,0 0,-1 0,1 0,-2 0,2 0,-1 0,0 0,0 0,0 0,4 0,0 0,0 0,-2 0,1 0,-2 0,0 0,-1 0,1 0,-1 0,0 0,0 0,0 0,4 0,0 0,0 0,-2 0,1 0,-3 0,2 0,-2 0,0 0,0 0,1 0,-2 0,2 0,-2 0,2 0,-1 0,1 0,3 0,-1 0,1 0,-2 0,1 0,-2 0,0 0,-1 0,1 0,-1 0,0 0,4 0,4 0,5 0,3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16T09:15:42.684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6485.4624"/>
      <inkml:brushProperty name="anchorY" value="1370.04565"/>
      <inkml:brushProperty name="scaleFactor" value="0.5"/>
    </inkml:brush>
  </inkml:definitions>
  <inkml:trace contextRef="#ctx0" brushRef="#br0">1 2133,'0'0,"0"-2,0 0,0-5,0-2,0 1,0-4,0 1,0-4,0 2,0 1,0-2,0 1,0-3,0 1,0-1,0 0,0-2,0 2,0-2,0 4,0 1,0-1,0 1,0-2,0 0,0-2,0 4,0 0,0 3,0-1,0 0,0-2,0-1,0-1,0 1,0 2,0-2,0 0,0-1,0 0,0-2,0 1,0-1,0 0,0 0,0 1,0-2,0 2,0-2,0 2,0-1,0 3,0 1,0-1,0 1,0-2,0 0,0-2,0 4,0 0,0-1,0 1,0-3,0 4,0-1,0 0,0 0,0-3,0 1,0 3,0-1,0 0,0-2,0 1,0-3,0 2,0-3,0 2,0-1,0 2,0 2,0-1,0 1,0-2,0 0,0-2,0 1,0-1,0 1,0-1,0 0,0 0,0 0,0 0,0 1,0-2,0 2,0 3,0 0,0 0,0-2,0 1,0-2,0 0,0-1,0 1,0-2,0 2,0 3,0-1,0 1,0-2,0 1,0-3,0 2,0-2,0 1,0 3,0-1,0 1,0 3,0-2,0 0,0-2,0 0,0-2,0 0,0-1,0 0,0 0,0 2,0 2,0-1,0 1,0 2,0-1,0 0,0 2,0-2,0 0,0-2,0 0,0-2,0 2,0 1,0-1,0 1,0 2,0-2,0 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12-16T09:15:49.37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gnorePressure" value="1"/>
      <inkml:brushProperty name="inkEffects" value="galaxy"/>
      <inkml:brushProperty name="anchorX" value="-7332.12891"/>
      <inkml:brushProperty name="anchorY" value="2656.26904"/>
      <inkml:brushProperty name="scaleFactor" value="0.5"/>
    </inkml:brush>
  </inkml:definitions>
  <inkml:trace contextRef="#ctx0" brushRef="#br0">0 2084,'0'0,"0"-2,0-5,0-2,0-4,0-1,0-3,0 0,0-3,0-1,0 0,0 1,0 1,0 0,0 2,0-1,0 2,0-1,0 0,0 0,0 1,0-1,0 3,0 1,0-1,0 1,0-2,0 0,0-2,0 2,0-3,0 2,0 3,0-1,0 1,0-2,0 1,0-2,0 0,0-1,0 3,0 1,0-1,0 3,0 0,0-1,0-1,0-1,0-1,0-2,0 1,0-1,0 0,0 0,0 0,0 0,0 0,0 0,0 1,0-2,0 2,0-1,0 1,0-2,0 2,0-1,0 1,0-2,0 2,0-1,0 0,0 4,0 0,0 0,0-2,0 1,0-2,0 0,0-1,0 3,0 1,0-1,0 1,0 2,0-2,0 1,0 2,0-1,0-1,0-2,0-1,0-1,0 3,0 0,0-1,0 0,0-1,0 0,0-2,0 1,0-1,0 1,0-2,0 2,0-2,0 2,0-2,0 2,0-1,0 1,0-2,0 2,0 3,0-1,0 2,0-3,0 1,0-3,0 4,0 1,0-2,0 0,0-1,0 0,0-2,0 1,0-1,0 1,0-2,0 2,0-2,0 2,0 3,0-1,0 1,0-1,0 1,0 4,0 3,0 2,0 2,0 1,0 1,0 1,0-1,0 1,0-1,0 1,0-1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36AD2-6D41-48C6-A53F-D684437A614D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50B67-C44B-4489-B197-69FAB867A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246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36AD2-6D41-48C6-A53F-D684437A614D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50B67-C44B-4489-B197-69FAB867A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083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36AD2-6D41-48C6-A53F-D684437A614D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50B67-C44B-4489-B197-69FAB867A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2369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36AD2-6D41-48C6-A53F-D684437A614D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50B67-C44B-4489-B197-69FAB867AA4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  <a:latin typeface="微软雅黑" panose="020B0503020204020204" pitchFamily="34" charset="-122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  <a:latin typeface="微软雅黑" panose="020B0503020204020204" pitchFamily="34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25344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36AD2-6D41-48C6-A53F-D684437A614D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50B67-C44B-4489-B197-69FAB867A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710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36AD2-6D41-48C6-A53F-D684437A614D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50B67-C44B-4489-B197-69FAB867A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132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36AD2-6D41-48C6-A53F-D684437A614D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50B67-C44B-4489-B197-69FAB867A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394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36AD2-6D41-48C6-A53F-D684437A614D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50B67-C44B-4489-B197-69FAB867A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18476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36AD2-6D41-48C6-A53F-D684437A614D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50B67-C44B-4489-B197-69FAB867A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2630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36AD2-6D41-48C6-A53F-D684437A614D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50B67-C44B-4489-B197-69FAB867A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964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36AD2-6D41-48C6-A53F-D684437A614D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50B67-C44B-4489-B197-69FAB867A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7309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36AD2-6D41-48C6-A53F-D684437A614D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50B67-C44B-4489-B197-69FAB867A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451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36AD2-6D41-48C6-A53F-D684437A614D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50B67-C44B-4489-B197-69FAB867A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509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36AD2-6D41-48C6-A53F-D684437A614D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50B67-C44B-4489-B197-69FAB867A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7105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36AD2-6D41-48C6-A53F-D684437A614D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50B67-C44B-4489-B197-69FAB867A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9328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36AD2-6D41-48C6-A53F-D684437A614D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50B67-C44B-4489-B197-69FAB867A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735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36AD2-6D41-48C6-A53F-D684437A614D}" type="datetimeFigureOut">
              <a:rPr lang="zh-CN" altLang="en-US" smtClean="0"/>
              <a:t>2025/12/16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50B67-C44B-4489-B197-69FAB867AA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230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微软雅黑" panose="020B0503020204020204" pitchFamily="34" charset="-122"/>
              </a:defRPr>
            </a:lvl1pPr>
          </a:lstStyle>
          <a:p>
            <a:fld id="{CB536AD2-6D41-48C6-A53F-D684437A614D}" type="datetimeFigureOut">
              <a:rPr lang="zh-CN" altLang="en-US" smtClean="0"/>
              <a:pPr/>
              <a:t>2025/12/16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  <a:latin typeface="微软雅黑" panose="020B0503020204020204" pitchFamily="34" charset="-122"/>
              </a:defRPr>
            </a:lvl1pPr>
          </a:lstStyle>
          <a:p>
            <a:fld id="{3C450B67-C44B-4489-B197-69FAB867AA4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80550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微软雅黑" panose="020B0503020204020204" pitchFamily="34" charset="-122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微软雅黑" panose="020B0503020204020204" pitchFamily="34" charset="-122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微软雅黑" panose="020B0503020204020204" pitchFamily="34" charset="-122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微软雅黑" panose="020B0503020204020204" pitchFamily="34" charset="-122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微软雅黑" panose="020B0503020204020204" pitchFamily="34" charset="-122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微软雅黑" panose="020B0503020204020204" pitchFamily="34" charset="-122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0.png"/><Relationship Id="rId3" Type="http://schemas.openxmlformats.org/officeDocument/2006/relationships/image" Target="../media/image14.png"/><Relationship Id="rId7" Type="http://schemas.openxmlformats.org/officeDocument/2006/relationships/customXml" Target="../ink/ink2.xml"/><Relationship Id="rId12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customXml" Target="../ink/ink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电子设备&#10;&#10;AI 生成的内容可能不正确。">
            <a:extLst>
              <a:ext uri="{FF2B5EF4-FFF2-40B4-BE49-F238E27FC236}">
                <a16:creationId xmlns:a16="http://schemas.microsoft.com/office/drawing/2014/main" id="{BC3AE5B4-069C-C1AC-C0A2-DE18D3D8E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517" y="-1"/>
            <a:ext cx="10689484" cy="801711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4FE219E-0314-082F-16AA-1FBF76C84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777" y="366565"/>
            <a:ext cx="882174" cy="5993952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ea typeface="微软雅黑" panose="020B0503020204020204" pitchFamily="34" charset="-122"/>
              </a:rPr>
              <a:t>寝室风机智能电源</a:t>
            </a:r>
          </a:p>
        </p:txBody>
      </p:sp>
    </p:spTree>
    <p:extLst>
      <p:ext uri="{BB962C8B-B14F-4D97-AF65-F5344CB8AC3E}">
        <p14:creationId xmlns:p14="http://schemas.microsoft.com/office/powerpoint/2010/main" val="2596022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3A3A55-842F-37E5-4A03-FF01AD174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0"/>
            <a:ext cx="10353762" cy="717019"/>
          </a:xfrm>
        </p:spPr>
        <p:txBody>
          <a:bodyPr/>
          <a:lstStyle/>
          <a:p>
            <a:r>
              <a:rPr lang="zh-CN" altLang="en-US" dirty="0">
                <a:ea typeface="微软雅黑" panose="020B0503020204020204" pitchFamily="34" charset="-122"/>
              </a:rPr>
              <a:t>电源硬件选型</a:t>
            </a:r>
            <a:r>
              <a:rPr lang="en-US" altLang="zh-CN" dirty="0"/>
              <a:t>&amp;</a:t>
            </a:r>
            <a:r>
              <a:rPr lang="zh-CN" altLang="en-US" dirty="0">
                <a:ea typeface="微软雅黑" panose="020B0503020204020204" pitchFamily="34" charset="-122"/>
              </a:rPr>
              <a:t>电路设计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EE4D14-8F3D-1B82-5C47-07F4CFA99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974" y="717018"/>
            <a:ext cx="10985583" cy="6026177"/>
          </a:xfrm>
        </p:spPr>
        <p:txBody>
          <a:bodyPr/>
          <a:lstStyle/>
          <a:p>
            <a:r>
              <a:rPr lang="zh-CN" altLang="en-US" dirty="0"/>
              <a:t>单片机供电上希望能做到高效率宽输入低纹波小面积</a:t>
            </a:r>
            <a:endParaRPr lang="en-US" altLang="zh-CN" dirty="0"/>
          </a:p>
          <a:p>
            <a:pPr lvl="1"/>
            <a:r>
              <a:rPr lang="en-US" altLang="zh-CN" dirty="0"/>
              <a:t> (</a:t>
            </a:r>
            <a:r>
              <a:rPr lang="zh-CN" altLang="en-US" dirty="0"/>
              <a:t>硬件上支持</a:t>
            </a:r>
            <a:r>
              <a:rPr lang="en-US" altLang="zh-CN" dirty="0"/>
              <a:t>ADC</a:t>
            </a:r>
            <a:r>
              <a:rPr lang="zh-CN" altLang="en-US" dirty="0"/>
              <a:t>但是交互上找不到好的切入点遂放弃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3.3v</a:t>
            </a:r>
            <a:r>
              <a:rPr lang="zh-CN" altLang="en-US" dirty="0"/>
              <a:t>供电 开关电源</a:t>
            </a:r>
            <a:r>
              <a:rPr lang="en-US" altLang="zh-CN" dirty="0"/>
              <a:t>+LDO 12-3.6-3.3v </a:t>
            </a:r>
            <a:r>
              <a:rPr lang="zh-CN" altLang="en-US" dirty="0"/>
              <a:t>两级降压</a:t>
            </a:r>
            <a:endParaRPr lang="en-US" altLang="zh-CN" dirty="0"/>
          </a:p>
          <a:p>
            <a:pPr lvl="1"/>
            <a:r>
              <a:rPr lang="zh-CN" altLang="en-US" dirty="0"/>
              <a:t>开关电源</a:t>
            </a:r>
            <a:r>
              <a:rPr lang="en-US" altLang="zh-CN" dirty="0"/>
              <a:t>TPS54061 SON8</a:t>
            </a:r>
            <a:r>
              <a:rPr lang="zh-CN" altLang="en-US" dirty="0"/>
              <a:t>封装 </a:t>
            </a:r>
            <a:r>
              <a:rPr lang="en-US" altLang="zh-CN" dirty="0"/>
              <a:t>5-40v</a:t>
            </a:r>
            <a:r>
              <a:rPr lang="zh-CN" altLang="en-US" dirty="0"/>
              <a:t>宽输入 </a:t>
            </a:r>
            <a:endParaRPr lang="en-US" altLang="zh-CN" dirty="0"/>
          </a:p>
          <a:p>
            <a:pPr lvl="1"/>
            <a:r>
              <a:rPr lang="en-US" altLang="zh-CN" dirty="0"/>
              <a:t>TPS7A2033</a:t>
            </a:r>
            <a:r>
              <a:rPr lang="zh-CN" altLang="en-US" dirty="0"/>
              <a:t>高性能</a:t>
            </a:r>
            <a:r>
              <a:rPr lang="en-US" altLang="zh-CN" dirty="0"/>
              <a:t>LDO 1khz</a:t>
            </a:r>
            <a:r>
              <a:rPr lang="zh-CN" altLang="en-US" dirty="0"/>
              <a:t>高达</a:t>
            </a:r>
            <a:r>
              <a:rPr lang="en-US" altLang="zh-CN" dirty="0"/>
              <a:t>95dB</a:t>
            </a:r>
            <a:r>
              <a:rPr lang="zh-CN" altLang="en-US" dirty="0"/>
              <a:t>噪声抑制 </a:t>
            </a:r>
            <a:endParaRPr lang="en-US" altLang="zh-CN" dirty="0"/>
          </a:p>
          <a:p>
            <a:r>
              <a:rPr lang="en-US" altLang="zh-CN" dirty="0"/>
              <a:t>2-12v</a:t>
            </a:r>
            <a:r>
              <a:rPr lang="zh-CN" altLang="en-US" dirty="0"/>
              <a:t>输出 </a:t>
            </a:r>
            <a:endParaRPr lang="en-US" altLang="zh-CN" dirty="0"/>
          </a:p>
          <a:p>
            <a:pPr lvl="1"/>
            <a:r>
              <a:rPr lang="zh-CN" altLang="en-US" dirty="0"/>
              <a:t>单级开关 电源风机对纹波没有很高要求</a:t>
            </a:r>
            <a:endParaRPr lang="en-US" altLang="zh-CN" dirty="0"/>
          </a:p>
          <a:p>
            <a:pPr lvl="1"/>
            <a:r>
              <a:rPr lang="zh-CN" altLang="en-US" dirty="0"/>
              <a:t>要使用</a:t>
            </a:r>
            <a:r>
              <a:rPr lang="en-US" altLang="zh-CN" dirty="0"/>
              <a:t>TVS</a:t>
            </a:r>
            <a:r>
              <a:rPr lang="zh-CN" altLang="en-US" dirty="0"/>
              <a:t>防停转反电动势击穿</a:t>
            </a:r>
            <a:endParaRPr lang="en-US" altLang="zh-CN" dirty="0"/>
          </a:p>
          <a:p>
            <a:pPr lvl="1"/>
            <a:r>
              <a:rPr lang="zh-CN" altLang="en-US" dirty="0"/>
              <a:t>要求能用</a:t>
            </a:r>
            <a:r>
              <a:rPr lang="en-US" altLang="zh-CN" dirty="0"/>
              <a:t>stm32</a:t>
            </a:r>
            <a:r>
              <a:rPr lang="zh-CN" altLang="en-US" dirty="0"/>
              <a:t>控制使能 数字电位器控制电压 程序异常时关断输出</a:t>
            </a:r>
            <a:endParaRPr lang="en-US" altLang="zh-CN" dirty="0"/>
          </a:p>
          <a:p>
            <a:pPr lvl="1"/>
            <a:r>
              <a:rPr lang="zh-CN" altLang="en-US" dirty="0"/>
              <a:t>为较大电流交流 分割地平面降低回路面积减小</a:t>
            </a:r>
            <a:r>
              <a:rPr lang="en-US" altLang="zh-CN" dirty="0"/>
              <a:t>EMI</a:t>
            </a:r>
          </a:p>
          <a:p>
            <a:r>
              <a:rPr lang="zh-CN" altLang="en-US" dirty="0"/>
              <a:t>数字控制部分</a:t>
            </a:r>
            <a:endParaRPr lang="en-US" altLang="zh-CN" dirty="0"/>
          </a:p>
          <a:p>
            <a:pPr lvl="1"/>
            <a:r>
              <a:rPr lang="en-US" altLang="zh-CN" dirty="0"/>
              <a:t>stm32</a:t>
            </a:r>
            <a:r>
              <a:rPr lang="zh-CN" altLang="en-US" dirty="0"/>
              <a:t>复位烧录核心功能</a:t>
            </a:r>
            <a:endParaRPr lang="en-US" altLang="zh-CN" dirty="0"/>
          </a:p>
          <a:p>
            <a:pPr lvl="1"/>
            <a:r>
              <a:rPr lang="zh-CN" altLang="en-US" dirty="0"/>
              <a:t>波轮编码器解码 按键检测</a:t>
            </a:r>
            <a:endParaRPr lang="en-US" altLang="zh-CN" dirty="0"/>
          </a:p>
          <a:p>
            <a:pPr lvl="1"/>
            <a:r>
              <a:rPr lang="en-US" altLang="zh-CN" dirty="0"/>
              <a:t>SPI</a:t>
            </a:r>
            <a:r>
              <a:rPr lang="zh-CN" altLang="en-US" dirty="0"/>
              <a:t>控制数字电位器 </a:t>
            </a:r>
            <a:r>
              <a:rPr lang="en-US" altLang="zh-CN" dirty="0"/>
              <a:t>I2C</a:t>
            </a:r>
            <a:r>
              <a:rPr lang="zh-CN" altLang="en-US" dirty="0"/>
              <a:t>控制屏幕</a:t>
            </a:r>
          </a:p>
          <a:p>
            <a:pPr marL="2173200" lvl="6" indent="0">
              <a:buNone/>
            </a:pPr>
            <a:endParaRPr lang="en-US" altLang="zh-CN" dirty="0">
              <a:latin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C5D22A-E91A-CD35-D0DF-8133BC2825B3}"/>
              </a:ext>
            </a:extLst>
          </p:cNvPr>
          <p:cNvSpPr txBox="1"/>
          <p:nvPr/>
        </p:nvSpPr>
        <p:spPr>
          <a:xfrm>
            <a:off x="7754273" y="3242695"/>
            <a:ext cx="44377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</a:rPr>
              <a:t>妥协</a:t>
            </a:r>
            <a:r>
              <a:rPr lang="en-US" altLang="zh-CN" dirty="0">
                <a:latin typeface="微软雅黑" panose="020B0503020204020204" pitchFamily="34" charset="-122"/>
              </a:rPr>
              <a:t>:</a:t>
            </a:r>
            <a:r>
              <a:rPr lang="zh-CN" altLang="en-US" dirty="0">
                <a:latin typeface="微软雅黑" panose="020B0503020204020204" pitchFamily="34" charset="-122"/>
              </a:rPr>
              <a:t>数字电位器控制端电压要低于供电电</a:t>
            </a:r>
            <a:r>
              <a:rPr lang="en-US" altLang="zh-CN" dirty="0">
                <a:latin typeface="微软雅黑" panose="020B0503020204020204" pitchFamily="34" charset="-122"/>
              </a:rPr>
              <a:t>	</a:t>
            </a:r>
            <a:r>
              <a:rPr lang="zh-CN" altLang="en-US" dirty="0">
                <a:latin typeface="微软雅黑" panose="020B0503020204020204" pitchFamily="34" charset="-122"/>
              </a:rPr>
              <a:t>压</a:t>
            </a:r>
            <a:r>
              <a:rPr lang="en-US" altLang="zh-CN" dirty="0">
                <a:latin typeface="微软雅黑" panose="020B0503020204020204" pitchFamily="34" charset="-122"/>
              </a:rPr>
              <a:t>,</a:t>
            </a:r>
            <a:r>
              <a:rPr lang="zh-CN" altLang="en-US" dirty="0">
                <a:latin typeface="微软雅黑" panose="020B0503020204020204" pitchFamily="34" charset="-122"/>
              </a:rPr>
              <a:t>故无法置于反馈引脚上方形成电阻</a:t>
            </a:r>
            <a:r>
              <a:rPr lang="en-US" altLang="zh-CN" dirty="0">
                <a:latin typeface="微软雅黑" panose="020B0503020204020204" pitchFamily="34" charset="-122"/>
              </a:rPr>
              <a:t>	</a:t>
            </a:r>
            <a:r>
              <a:rPr lang="zh-CN" altLang="en-US" dirty="0">
                <a:latin typeface="微软雅黑" panose="020B0503020204020204" pitchFamily="34" charset="-122"/>
              </a:rPr>
              <a:t>与分压占比的线性关系</a:t>
            </a:r>
            <a:r>
              <a:rPr lang="en-US" altLang="zh-CN" dirty="0">
                <a:latin typeface="微软雅黑" panose="020B0503020204020204" pitchFamily="34" charset="-122"/>
              </a:rPr>
              <a:t>,</a:t>
            </a:r>
            <a:r>
              <a:rPr lang="zh-CN" altLang="en-US" dirty="0">
                <a:latin typeface="微软雅黑" panose="020B0503020204020204" pitchFamily="34" charset="-122"/>
              </a:rPr>
              <a:t>最终使用并联 </a:t>
            </a:r>
            <a:r>
              <a:rPr lang="en-US" altLang="zh-CN" dirty="0">
                <a:latin typeface="微软雅黑" panose="020B0503020204020204" pitchFamily="34" charset="-122"/>
              </a:rPr>
              <a:t>	</a:t>
            </a:r>
            <a:r>
              <a:rPr lang="zh-CN" altLang="en-US" dirty="0">
                <a:latin typeface="微软雅黑" panose="020B0503020204020204" pitchFamily="34" charset="-122"/>
              </a:rPr>
              <a:t>方案为反比例关系 函数计算</a:t>
            </a:r>
            <a:r>
              <a:rPr lang="en-US" altLang="zh-CN" dirty="0">
                <a:latin typeface="微软雅黑" panose="020B0503020204020204" pitchFamily="34" charset="-122"/>
              </a:rPr>
              <a:t>+</a:t>
            </a:r>
            <a:r>
              <a:rPr lang="zh-CN" altLang="en-US" dirty="0">
                <a:latin typeface="微软雅黑" panose="020B0503020204020204" pitchFamily="34" charset="-122"/>
              </a:rPr>
              <a:t>部分区</a:t>
            </a:r>
            <a:r>
              <a:rPr lang="en-US" altLang="zh-CN" dirty="0">
                <a:latin typeface="微软雅黑" panose="020B0503020204020204" pitchFamily="34" charset="-122"/>
              </a:rPr>
              <a:t>	</a:t>
            </a:r>
            <a:r>
              <a:rPr lang="zh-CN" altLang="en-US" dirty="0">
                <a:latin typeface="微软雅黑" panose="020B0503020204020204" pitchFamily="34" charset="-122"/>
              </a:rPr>
              <a:t>间二分查表 尽可能弥补精度损失</a:t>
            </a:r>
          </a:p>
        </p:txBody>
      </p:sp>
      <p:pic>
        <p:nvPicPr>
          <p:cNvPr id="6" name="图片 5" descr="图片包含 电子, 电路, 桌子, 卡车&#10;&#10;AI 生成的内容可能不正确。">
            <a:extLst>
              <a:ext uri="{FF2B5EF4-FFF2-40B4-BE49-F238E27FC236}">
                <a16:creationId xmlns:a16="http://schemas.microsoft.com/office/drawing/2014/main" id="{E5BA42A2-EAD1-C84D-C7DF-323EC9F75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4273" y="717017"/>
            <a:ext cx="4241977" cy="2525677"/>
          </a:xfrm>
          <a:prstGeom prst="rect">
            <a:avLst/>
          </a:prstGeom>
        </p:spPr>
      </p:pic>
      <p:pic>
        <p:nvPicPr>
          <p:cNvPr id="8" name="图片 7" descr="图示&#10;&#10;AI 生成的内容可能不正确。">
            <a:extLst>
              <a:ext uri="{FF2B5EF4-FFF2-40B4-BE49-F238E27FC236}">
                <a16:creationId xmlns:a16="http://schemas.microsoft.com/office/drawing/2014/main" id="{FB0F6F81-72C8-863E-BD50-88742F821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0301" y="4848422"/>
            <a:ext cx="4650249" cy="176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0696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870485-7FAE-D7F5-D894-0DFC0B3CD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9" name="图片 8" descr="电脑萤幕画面&#10;&#10;AI 生成的内容可能不正确。">
            <a:extLst>
              <a:ext uri="{FF2B5EF4-FFF2-40B4-BE49-F238E27FC236}">
                <a16:creationId xmlns:a16="http://schemas.microsoft.com/office/drawing/2014/main" id="{028503C3-8666-9825-5B2D-BD2232A91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069" y="3351550"/>
            <a:ext cx="4660091" cy="3495068"/>
          </a:xfrm>
          <a:prstGeom prst="rect">
            <a:avLst/>
          </a:prstGeom>
        </p:spPr>
      </p:pic>
      <p:pic>
        <p:nvPicPr>
          <p:cNvPr id="13" name="图片 12" descr="电脑显示屏&#10;&#10;AI 生成的内容可能不正确。">
            <a:extLst>
              <a:ext uri="{FF2B5EF4-FFF2-40B4-BE49-F238E27FC236}">
                <a16:creationId xmlns:a16="http://schemas.microsoft.com/office/drawing/2014/main" id="{4CE68D16-CEDA-5E16-771E-CE8453626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828" y="39062"/>
            <a:ext cx="4519916" cy="3389937"/>
          </a:xfrm>
          <a:prstGeom prst="rect">
            <a:avLst/>
          </a:prstGeom>
        </p:spPr>
      </p:pic>
      <p:pic>
        <p:nvPicPr>
          <p:cNvPr id="5" name="内容占位符 4" descr="电子游戏的截图&#10;&#10;AI 生成的内容可能不正确。">
            <a:extLst>
              <a:ext uri="{FF2B5EF4-FFF2-40B4-BE49-F238E27FC236}">
                <a16:creationId xmlns:a16="http://schemas.microsoft.com/office/drawing/2014/main" id="{505BEA66-6DB4-4B85-2DDD-17B419123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338650" y="1338648"/>
            <a:ext cx="6858000" cy="4180703"/>
          </a:xfrm>
        </p:spPr>
      </p:pic>
      <p:pic>
        <p:nvPicPr>
          <p:cNvPr id="11" name="图片 10" descr="文本&#10;&#10;AI 生成的内容可能不正确。">
            <a:extLst>
              <a:ext uri="{FF2B5EF4-FFF2-40B4-BE49-F238E27FC236}">
                <a16:creationId xmlns:a16="http://schemas.microsoft.com/office/drawing/2014/main" id="{378FB361-EDD0-80F9-EDBE-468A617D8D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151" y="0"/>
            <a:ext cx="45292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1876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ECEDA9-9EF2-2619-835D-2E5BAD5B2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48" y="0"/>
            <a:ext cx="12192000" cy="793554"/>
          </a:xfrm>
        </p:spPr>
        <p:txBody>
          <a:bodyPr/>
          <a:lstStyle/>
          <a:p>
            <a:r>
              <a:rPr lang="zh-CN" altLang="en-US" dirty="0"/>
              <a:t>软件编写 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6C305B-7002-8169-5FD4-A92FDC6BD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48539"/>
            <a:ext cx="12284648" cy="6209461"/>
          </a:xfrm>
        </p:spPr>
        <p:txBody>
          <a:bodyPr/>
          <a:lstStyle/>
          <a:p>
            <a:r>
              <a:rPr lang="en-US" altLang="zh-CN" dirty="0"/>
              <a:t>stm32L010F4P6</a:t>
            </a:r>
            <a:r>
              <a:rPr lang="zh-CN" altLang="en-US" dirty="0"/>
              <a:t>仅</a:t>
            </a:r>
            <a:r>
              <a:rPr lang="en-US" altLang="zh-CN" dirty="0"/>
              <a:t>2048Byte </a:t>
            </a:r>
            <a:r>
              <a:rPr lang="zh-CN" altLang="en-US" dirty="0"/>
              <a:t>内存</a:t>
            </a:r>
            <a:endParaRPr lang="en-US" altLang="zh-CN" dirty="0"/>
          </a:p>
          <a:p>
            <a:pPr lvl="1"/>
            <a:r>
              <a:rPr lang="en-US" altLang="zh-CN" dirty="0"/>
              <a:t>OLED</a:t>
            </a:r>
            <a:r>
              <a:rPr lang="zh-CN" altLang="en-US" dirty="0"/>
              <a:t>驱动占用过大 无法运行</a:t>
            </a:r>
            <a:endParaRPr lang="en-US" altLang="zh-CN" dirty="0"/>
          </a:p>
          <a:p>
            <a:pPr lvl="2"/>
            <a:r>
              <a:rPr lang="zh-CN" altLang="en-US" dirty="0"/>
              <a:t>不使用</a:t>
            </a:r>
            <a:r>
              <a:rPr lang="en-US" altLang="zh-CN" dirty="0"/>
              <a:t>malloc </a:t>
            </a:r>
            <a:r>
              <a:rPr lang="zh-CN" altLang="en-US" dirty="0"/>
              <a:t>直接将堆区大小设置为</a:t>
            </a:r>
            <a:r>
              <a:rPr lang="en-US" altLang="zh-CN" dirty="0"/>
              <a:t>0x0</a:t>
            </a:r>
          </a:p>
          <a:p>
            <a:pPr lvl="2"/>
            <a:r>
              <a:rPr lang="zh-CN" altLang="en-US" dirty="0"/>
              <a:t>重写极简</a:t>
            </a:r>
            <a:r>
              <a:rPr lang="en-US" altLang="zh-CN" dirty="0"/>
              <a:t>OLED</a:t>
            </a:r>
            <a:r>
              <a:rPr lang="zh-CN" altLang="en-US" dirty="0"/>
              <a:t>驱动 直写屏幕显存 单片机内不占用显存 少用定位 利用</a:t>
            </a:r>
            <a:r>
              <a:rPr lang="en-US" altLang="zh-CN" dirty="0"/>
              <a:t>OLED</a:t>
            </a:r>
            <a:r>
              <a:rPr lang="zh-CN" altLang="en-US" dirty="0"/>
              <a:t>显存指针自增机制高速连续写入</a:t>
            </a:r>
            <a:endParaRPr lang="en-US" altLang="zh-CN" dirty="0"/>
          </a:p>
          <a:p>
            <a:pPr lvl="2"/>
            <a:r>
              <a:rPr lang="zh-CN" altLang="en-US" dirty="0"/>
              <a:t>现有点阵取模软件与</a:t>
            </a:r>
            <a:r>
              <a:rPr lang="en-US" altLang="zh-CN" dirty="0"/>
              <a:t>OLED</a:t>
            </a:r>
            <a:r>
              <a:rPr lang="zh-CN" altLang="en-US" dirty="0"/>
              <a:t>显存排列方向不同 重写</a:t>
            </a:r>
            <a:r>
              <a:rPr lang="en-US" altLang="zh-CN" dirty="0"/>
              <a:t>win</a:t>
            </a:r>
            <a:r>
              <a:rPr lang="zh-CN" altLang="en-US" dirty="0"/>
              <a:t>端</a:t>
            </a:r>
            <a:r>
              <a:rPr lang="en-US" altLang="zh-CN" dirty="0"/>
              <a:t>C++</a:t>
            </a:r>
            <a:r>
              <a:rPr lang="zh-CN" altLang="en-US" dirty="0"/>
              <a:t>程序完成转换 将计算任务放在前期</a:t>
            </a:r>
            <a:endParaRPr lang="en-US" altLang="zh-CN" dirty="0"/>
          </a:p>
          <a:p>
            <a:pPr marL="36900" indent="0">
              <a:buNone/>
            </a:pPr>
            <a:r>
              <a:rPr lang="zh-CN" altLang="en-US" dirty="0"/>
              <a:t>神奇的</a:t>
            </a:r>
            <a:r>
              <a:rPr lang="en-US" altLang="zh-CN" dirty="0"/>
              <a:t>bug</a:t>
            </a:r>
          </a:p>
          <a:p>
            <a:pPr marL="36900" indent="0">
              <a:buNone/>
            </a:pPr>
            <a:r>
              <a:rPr lang="en-US" altLang="zh-CN" dirty="0"/>
              <a:t>	SPI</a:t>
            </a:r>
            <a:r>
              <a:rPr lang="zh-CN" altLang="en-US" dirty="0"/>
              <a:t>硬件</a:t>
            </a:r>
            <a:r>
              <a:rPr lang="en-US" altLang="zh-CN" dirty="0"/>
              <a:t>NSS output</a:t>
            </a:r>
            <a:r>
              <a:rPr lang="zh-CN" altLang="en-US" dirty="0"/>
              <a:t>异常</a:t>
            </a:r>
            <a:endParaRPr lang="en-US" altLang="zh-CN" dirty="0"/>
          </a:p>
          <a:p>
            <a:pPr marL="36900" indent="0">
              <a:buNone/>
            </a:pPr>
            <a:r>
              <a:rPr lang="en-US" altLang="zh-CN" dirty="0"/>
              <a:t>		</a:t>
            </a:r>
            <a:r>
              <a:rPr lang="zh-CN" altLang="en-US" dirty="0"/>
              <a:t>关闭硬件</a:t>
            </a:r>
            <a:r>
              <a:rPr lang="en-US" altLang="zh-CN" dirty="0"/>
              <a:t>NSS </a:t>
            </a:r>
          </a:p>
          <a:p>
            <a:pPr marL="36900" indent="0">
              <a:buNone/>
            </a:pPr>
            <a:r>
              <a:rPr lang="en-US" altLang="zh-CN" dirty="0"/>
              <a:t>		</a:t>
            </a:r>
            <a:r>
              <a:rPr lang="zh-CN" altLang="en-US" dirty="0"/>
              <a:t>手动翻转</a:t>
            </a:r>
            <a:r>
              <a:rPr lang="en-US" altLang="zh-CN" dirty="0"/>
              <a:t>GPIO</a:t>
            </a:r>
          </a:p>
          <a:p>
            <a:pPr marL="36900" indent="0">
              <a:buNone/>
            </a:pPr>
            <a:r>
              <a:rPr lang="en-US" altLang="zh-CN" dirty="0"/>
              <a:t>	GPIO</a:t>
            </a:r>
            <a:r>
              <a:rPr lang="zh-CN" altLang="en-US" dirty="0"/>
              <a:t>初始化状态异常</a:t>
            </a:r>
            <a:endParaRPr lang="en-US" altLang="zh-CN" dirty="0"/>
          </a:p>
          <a:p>
            <a:pPr marL="36900" indent="0">
              <a:buNone/>
            </a:pPr>
            <a:r>
              <a:rPr lang="en-US" altLang="zh-CN" dirty="0"/>
              <a:t>		</a:t>
            </a:r>
            <a:r>
              <a:rPr lang="zh-CN" altLang="en-US" dirty="0"/>
              <a:t>手动在初始化部分指定</a:t>
            </a:r>
            <a:endParaRPr lang="en-US" altLang="zh-CN" dirty="0"/>
          </a:p>
          <a:p>
            <a:pPr marL="36900" indent="0">
              <a:buNone/>
            </a:pPr>
            <a:r>
              <a:rPr lang="en-US" altLang="zh-CN" dirty="0"/>
              <a:t>		GPIO</a:t>
            </a:r>
            <a:r>
              <a:rPr lang="zh-CN" altLang="en-US" dirty="0"/>
              <a:t>输出状态</a:t>
            </a:r>
            <a:endParaRPr lang="en-US" altLang="zh-CN" dirty="0"/>
          </a:p>
          <a:p>
            <a:endParaRPr lang="en-US" altLang="zh-CN" dirty="0"/>
          </a:p>
          <a:p>
            <a:pPr marL="3690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 descr="文本&#10;&#10;AI 生成的内容可能不正确。">
            <a:extLst>
              <a:ext uri="{FF2B5EF4-FFF2-40B4-BE49-F238E27FC236}">
                <a16:creationId xmlns:a16="http://schemas.microsoft.com/office/drawing/2014/main" id="{73EC1D82-2217-D767-51E9-E508423D6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4710" y="2597993"/>
            <a:ext cx="3812316" cy="3984975"/>
          </a:xfrm>
          <a:prstGeom prst="rect">
            <a:avLst/>
          </a:prstGeom>
        </p:spPr>
      </p:pic>
      <p:pic>
        <p:nvPicPr>
          <p:cNvPr id="7" name="图片 6" descr="文本&#10;&#10;AI 生成的内容可能不正确。">
            <a:extLst>
              <a:ext uri="{FF2B5EF4-FFF2-40B4-BE49-F238E27FC236}">
                <a16:creationId xmlns:a16="http://schemas.microsoft.com/office/drawing/2014/main" id="{188BA0A4-644D-57C6-1416-30DD9F433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028" y="2597993"/>
            <a:ext cx="4745212" cy="95847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7338F43-3F7D-3FBC-47D6-D675F536E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027" y="4691709"/>
            <a:ext cx="4744493" cy="189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281D8AAC-4548-A579-5CDE-23E632E53A39}"/>
                  </a:ext>
                </a:extLst>
              </p14:cNvPr>
              <p14:cNvContentPartPr/>
              <p14:nvPr/>
            </p14:nvContentPartPr>
            <p14:xfrm>
              <a:off x="7417546" y="5586311"/>
              <a:ext cx="1064880" cy="36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281D8AAC-4548-A579-5CDE-23E632E53A3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399546" y="5568311"/>
                <a:ext cx="11005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7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CE70FDFF-2EA6-0792-457D-600949074458}"/>
                  </a:ext>
                </a:extLst>
              </p14:cNvPr>
              <p14:cNvContentPartPr/>
              <p14:nvPr/>
            </p14:nvContentPartPr>
            <p14:xfrm>
              <a:off x="7426546" y="4816631"/>
              <a:ext cx="1030680" cy="36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CE70FDFF-2EA6-0792-457D-60094907445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08906" y="4798991"/>
                <a:ext cx="10663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9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E2293F72-5285-9102-0115-2272557FC3DB}"/>
                  </a:ext>
                </a:extLst>
              </p14:cNvPr>
              <p14:cNvContentPartPr/>
              <p14:nvPr/>
            </p14:nvContentPartPr>
            <p14:xfrm>
              <a:off x="7397026" y="4806191"/>
              <a:ext cx="360" cy="76824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E2293F72-5285-9102-0115-2272557FC3DB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79386" y="4788191"/>
                <a:ext cx="36000" cy="80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1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3B5871C2-904B-430F-869A-93717AACD06D}"/>
                  </a:ext>
                </a:extLst>
              </p14:cNvPr>
              <p14:cNvContentPartPr/>
              <p14:nvPr/>
            </p14:nvContentPartPr>
            <p14:xfrm>
              <a:off x="8482066" y="4835615"/>
              <a:ext cx="360" cy="75060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3B5871C2-904B-430F-869A-93717AACD06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464066" y="4817615"/>
                <a:ext cx="36000" cy="78624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图片 17" descr="屏幕上有字&#10;&#10;AI 生成的内容可能不正确。">
            <a:extLst>
              <a:ext uri="{FF2B5EF4-FFF2-40B4-BE49-F238E27FC236}">
                <a16:creationId xmlns:a16="http://schemas.microsoft.com/office/drawing/2014/main" id="{CA2A8CE1-A168-9108-D459-B4EE6BD835D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97027" y="3581131"/>
            <a:ext cx="4744493" cy="111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4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8DAB2E-BCBE-6033-A92D-CCFE02126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8578" y="185026"/>
            <a:ext cx="2034843" cy="65356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谢谢大家</a:t>
            </a:r>
          </a:p>
        </p:txBody>
      </p:sp>
      <p:pic>
        <p:nvPicPr>
          <p:cNvPr id="5" name="图片 4" descr="图示, 示意图&#10;&#10;AI 生成的内容可能不正确。">
            <a:extLst>
              <a:ext uri="{FF2B5EF4-FFF2-40B4-BE49-F238E27FC236}">
                <a16:creationId xmlns:a16="http://schemas.microsoft.com/office/drawing/2014/main" id="{4FA71B54-DA83-4AE7-0FFF-9C4D9470A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397" y="953357"/>
            <a:ext cx="7845878" cy="556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726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石板">
  <a:themeElements>
    <a:clrScheme name="石板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石板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TM04033929[[fn=石板]]</Template>
  <TotalTime>91</TotalTime>
  <Words>301</Words>
  <Application>Microsoft Office PowerPoint</Application>
  <PresentationFormat>宽屏</PresentationFormat>
  <Paragraphs>35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8" baseType="lpstr">
      <vt:lpstr>微软雅黑</vt:lpstr>
      <vt:lpstr>Wingdings 2</vt:lpstr>
      <vt:lpstr>石板</vt:lpstr>
      <vt:lpstr>寝室风机智能电源</vt:lpstr>
      <vt:lpstr>电源硬件选型&amp;电路设计</vt:lpstr>
      <vt:lpstr>PowerPoint 演示文稿</vt:lpstr>
      <vt:lpstr>软件编写 </vt:lpstr>
      <vt:lpstr>谢谢大家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k3611</dc:creator>
  <cp:lastModifiedBy>k3611</cp:lastModifiedBy>
  <cp:revision>15</cp:revision>
  <dcterms:created xsi:type="dcterms:W3CDTF">2025-12-16T08:31:59Z</dcterms:created>
  <dcterms:modified xsi:type="dcterms:W3CDTF">2025-12-16T11:03:21Z</dcterms:modified>
</cp:coreProperties>
</file>